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3" r:id="rId5"/>
    <p:sldId id="264" r:id="rId6"/>
    <p:sldId id="273" r:id="rId7"/>
    <p:sldId id="275" r:id="rId8"/>
    <p:sldId id="265" r:id="rId9"/>
    <p:sldId id="274" r:id="rId10"/>
    <p:sldId id="270" r:id="rId11"/>
    <p:sldId id="266" r:id="rId12"/>
    <p:sldId id="267" r:id="rId1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6" autoAdjust="0"/>
    <p:restoredTop sz="94660"/>
  </p:normalViewPr>
  <p:slideViewPr>
    <p:cSldViewPr>
      <p:cViewPr varScale="1">
        <p:scale>
          <a:sx n="85" d="100"/>
          <a:sy n="85" d="100"/>
        </p:scale>
        <p:origin x="123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CB5E2-2882-4A3D-8101-620E87623ED6}" type="datetimeFigureOut">
              <a:rPr lang="nl-NL" smtClean="0"/>
              <a:pPr/>
              <a:t>4-8-2019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CB5E2-2882-4A3D-8101-620E87623ED6}" type="datetimeFigureOut">
              <a:rPr lang="nl-NL" smtClean="0"/>
              <a:pPr/>
              <a:t>4-8-2019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CB5E2-2882-4A3D-8101-620E87623ED6}" type="datetimeFigureOut">
              <a:rPr lang="nl-NL" smtClean="0"/>
              <a:pPr/>
              <a:t>4-8-2019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CB5E2-2882-4A3D-8101-620E87623ED6}" type="datetimeFigureOut">
              <a:rPr lang="nl-NL" smtClean="0"/>
              <a:pPr/>
              <a:t>4-8-2019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CB5E2-2882-4A3D-8101-620E87623ED6}" type="datetimeFigureOut">
              <a:rPr lang="nl-NL" smtClean="0"/>
              <a:pPr/>
              <a:t>4-8-2019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CB5E2-2882-4A3D-8101-620E87623ED6}" type="datetimeFigureOut">
              <a:rPr lang="nl-NL" smtClean="0"/>
              <a:pPr/>
              <a:t>4-8-2019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CB5E2-2882-4A3D-8101-620E87623ED6}" type="datetimeFigureOut">
              <a:rPr lang="nl-NL" smtClean="0"/>
              <a:pPr/>
              <a:t>4-8-2019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CB5E2-2882-4A3D-8101-620E87623ED6}" type="datetimeFigureOut">
              <a:rPr lang="nl-NL" smtClean="0"/>
              <a:pPr/>
              <a:t>4-8-2019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CB5E2-2882-4A3D-8101-620E87623ED6}" type="datetimeFigureOut">
              <a:rPr lang="nl-NL" smtClean="0"/>
              <a:pPr/>
              <a:t>4-8-2019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CB5E2-2882-4A3D-8101-620E87623ED6}" type="datetimeFigureOut">
              <a:rPr lang="nl-NL" smtClean="0"/>
              <a:pPr/>
              <a:t>4-8-2019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CB5E2-2882-4A3D-8101-620E87623ED6}" type="datetimeFigureOut">
              <a:rPr lang="nl-NL" smtClean="0"/>
              <a:pPr/>
              <a:t>4-8-2019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0000">
              <a:schemeClr val="tx2"/>
            </a:gs>
            <a:gs pos="31000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9CB5E2-2882-4A3D-8101-620E87623ED6}" type="datetimeFigureOut">
              <a:rPr lang="nl-NL" smtClean="0"/>
              <a:pPr/>
              <a:t>4-8-2019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chooltv.nl/video/vroeger-zo-de-oude-grieken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73832" y="266787"/>
            <a:ext cx="7772400" cy="1470025"/>
          </a:xfrm>
        </p:spPr>
        <p:txBody>
          <a:bodyPr/>
          <a:lstStyle/>
          <a:p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The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age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of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Greeks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and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Romans</a:t>
            </a:r>
            <a:endParaRPr lang="nl-NL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026" name="Picture 2" descr="http://threeships.timerime.com/users/18104/media/zie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329" y="2076724"/>
            <a:ext cx="2871858" cy="4223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threeships.timerime.com/users/20333/media/tempe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4824" y="3063589"/>
            <a:ext cx="3333750" cy="2495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ndertitel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0" y="-4142"/>
            <a:ext cx="2880320" cy="8686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4000" dirty="0" err="1" smtClean="0">
                <a:solidFill>
                  <a:schemeClr val="accent3">
                    <a:lumMod val="75000"/>
                  </a:schemeClr>
                </a:solidFill>
              </a:rPr>
              <a:t>Recap</a:t>
            </a:r>
            <a:r>
              <a:rPr lang="nl-NL" sz="4000" dirty="0" smtClean="0">
                <a:solidFill>
                  <a:schemeClr val="accent3">
                    <a:lumMod val="75000"/>
                  </a:schemeClr>
                </a:solidFill>
              </a:rPr>
              <a:t> (</a:t>
            </a:r>
            <a:r>
              <a:rPr lang="nl-NL" sz="4000" dirty="0" err="1" smtClean="0">
                <a:solidFill>
                  <a:schemeClr val="accent3">
                    <a:lumMod val="75000"/>
                  </a:schemeClr>
                </a:solidFill>
              </a:rPr>
              <a:t>notes</a:t>
            </a:r>
            <a:r>
              <a:rPr lang="nl-NL" sz="4000" dirty="0" smtClean="0">
                <a:solidFill>
                  <a:schemeClr val="accent3">
                    <a:lumMod val="75000"/>
                  </a:schemeClr>
                </a:solidFill>
              </a:rPr>
              <a:t>)</a:t>
            </a:r>
            <a:endParaRPr lang="nl-NL" sz="40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5" name="Tijdelijke aanduiding voor inhoud 2"/>
          <p:cNvSpPr txBox="1">
            <a:spLocks/>
          </p:cNvSpPr>
          <p:nvPr/>
        </p:nvSpPr>
        <p:spPr>
          <a:xfrm>
            <a:off x="0" y="1916832"/>
            <a:ext cx="288032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Introduction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magister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Lesson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plan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Question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Recap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Culture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Science</a:t>
            </a:r>
            <a:endParaRPr lang="nl-NL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Philosophy</a:t>
            </a:r>
            <a:endParaRPr kumimoji="0" lang="nl-NL" sz="180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Recap</a:t>
            </a:r>
            <a:r>
              <a:rPr kumimoji="0" lang="nl-NL" sz="1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0" lang="nl-NL" sz="18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notes</a:t>
            </a:r>
            <a:r>
              <a:rPr kumimoji="0" lang="nl-NL" sz="1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Homework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Ending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2880320" y="1700808"/>
            <a:ext cx="6169893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dirty="0" smtClean="0">
                <a:solidFill>
                  <a:schemeClr val="accent3">
                    <a:lumMod val="50000"/>
                  </a:schemeClr>
                </a:solidFill>
              </a:rPr>
              <a:t>Culture:</a:t>
            </a:r>
          </a:p>
          <a:p>
            <a:r>
              <a:rPr lang="nl-NL" sz="2000" dirty="0" err="1">
                <a:solidFill>
                  <a:schemeClr val="accent3">
                    <a:lumMod val="50000"/>
                  </a:schemeClr>
                </a:solidFill>
              </a:rPr>
              <a:t>Everything</a:t>
            </a:r>
            <a:r>
              <a:rPr lang="nl-NL" sz="20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>
                <a:solidFill>
                  <a:schemeClr val="accent3">
                    <a:lumMod val="50000"/>
                  </a:schemeClr>
                </a:solidFill>
              </a:rPr>
              <a:t>that</a:t>
            </a:r>
            <a:r>
              <a:rPr lang="nl-NL" sz="2000" dirty="0">
                <a:solidFill>
                  <a:schemeClr val="accent3">
                    <a:lumMod val="50000"/>
                  </a:schemeClr>
                </a:solidFill>
              </a:rPr>
              <a:t> is made </a:t>
            </a:r>
            <a:r>
              <a:rPr lang="nl-NL" sz="2000" dirty="0" err="1">
                <a:solidFill>
                  <a:schemeClr val="accent3">
                    <a:lumMod val="50000"/>
                  </a:schemeClr>
                </a:solidFill>
              </a:rPr>
              <a:t>and</a:t>
            </a:r>
            <a:r>
              <a:rPr lang="nl-NL" sz="20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>
                <a:solidFill>
                  <a:schemeClr val="accent3">
                    <a:lumMod val="50000"/>
                  </a:schemeClr>
                </a:solidFill>
              </a:rPr>
              <a:t>invented</a:t>
            </a:r>
            <a:r>
              <a:rPr lang="nl-NL" sz="20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>
                <a:solidFill>
                  <a:schemeClr val="accent3">
                    <a:lumMod val="50000"/>
                  </a:schemeClr>
                </a:solidFill>
              </a:rPr>
              <a:t>by</a:t>
            </a:r>
            <a:r>
              <a:rPr lang="nl-NL" sz="2000" dirty="0">
                <a:solidFill>
                  <a:schemeClr val="accent3">
                    <a:lumMod val="50000"/>
                  </a:schemeClr>
                </a:solidFill>
              </a:rPr>
              <a:t> a society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  <a:endParaRPr lang="nl-NL" sz="2000" i="1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nl-NL" sz="2000" i="1" dirty="0" smtClean="0">
                <a:solidFill>
                  <a:schemeClr val="accent3">
                    <a:lumMod val="50000"/>
                  </a:schemeClr>
                </a:solidFill>
              </a:rPr>
              <a:t>Art, building </a:t>
            </a:r>
            <a:r>
              <a:rPr lang="nl-NL" sz="2000" i="1" dirty="0" err="1" smtClean="0">
                <a:solidFill>
                  <a:schemeClr val="accent3">
                    <a:lumMod val="50000"/>
                  </a:schemeClr>
                </a:solidFill>
              </a:rPr>
              <a:t>style</a:t>
            </a:r>
            <a:r>
              <a:rPr lang="nl-NL" sz="2000" i="1" dirty="0" smtClean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nl-NL" sz="2000" i="1" dirty="0" err="1" smtClean="0">
                <a:solidFill>
                  <a:schemeClr val="accent3">
                    <a:lumMod val="50000"/>
                  </a:schemeClr>
                </a:solidFill>
              </a:rPr>
              <a:t>sports</a:t>
            </a:r>
            <a:endParaRPr lang="nl-NL" sz="2000" i="1" dirty="0" smtClean="0">
              <a:solidFill>
                <a:schemeClr val="accent3">
                  <a:lumMod val="50000"/>
                </a:schemeClr>
              </a:solidFill>
            </a:endParaRPr>
          </a:p>
          <a:p>
            <a:endParaRPr lang="nl-NL" sz="2000" b="1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nl-NL" sz="2000" b="1" dirty="0" err="1" smtClean="0">
                <a:solidFill>
                  <a:schemeClr val="accent3">
                    <a:lumMod val="50000"/>
                  </a:schemeClr>
                </a:solidFill>
              </a:rPr>
              <a:t>Science</a:t>
            </a:r>
            <a:r>
              <a:rPr lang="nl-NL" sz="2000" b="1" dirty="0" smtClean="0">
                <a:solidFill>
                  <a:schemeClr val="accent3">
                    <a:lumMod val="50000"/>
                  </a:schemeClr>
                </a:solidFill>
              </a:rPr>
              <a:t>:</a:t>
            </a:r>
            <a:r>
              <a:rPr lang="nl-NL" sz="2000" dirty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nl-NL" sz="2000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nl-NL" sz="2000" i="1" dirty="0">
                <a:solidFill>
                  <a:schemeClr val="accent3">
                    <a:lumMod val="50000"/>
                  </a:schemeClr>
                </a:solidFill>
              </a:rPr>
              <a:t>Natural </a:t>
            </a:r>
            <a:r>
              <a:rPr lang="nl-NL" sz="2000" i="1" dirty="0" err="1">
                <a:solidFill>
                  <a:schemeClr val="accent3">
                    <a:lumMod val="50000"/>
                  </a:schemeClr>
                </a:solidFill>
              </a:rPr>
              <a:t>Philosophy</a:t>
            </a:r>
            <a:r>
              <a:rPr lang="nl-NL" sz="2000" i="1" dirty="0">
                <a:solidFill>
                  <a:schemeClr val="accent3">
                    <a:lumMod val="50000"/>
                  </a:schemeClr>
                </a:solidFill>
              </a:rPr>
              <a:t> or </a:t>
            </a:r>
            <a:r>
              <a:rPr lang="nl-NL" sz="2000" i="1" dirty="0" err="1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sz="2000" i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i="1" dirty="0" err="1">
                <a:solidFill>
                  <a:schemeClr val="accent3">
                    <a:lumMod val="50000"/>
                  </a:schemeClr>
                </a:solidFill>
              </a:rPr>
              <a:t>study</a:t>
            </a:r>
            <a:r>
              <a:rPr lang="nl-NL" sz="2000" i="1" dirty="0">
                <a:solidFill>
                  <a:schemeClr val="accent3">
                    <a:lumMod val="50000"/>
                  </a:schemeClr>
                </a:solidFill>
              </a:rPr>
              <a:t> of nature</a:t>
            </a:r>
            <a:r>
              <a:rPr lang="nl-NL" sz="2000" i="1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endParaRPr lang="nl-NL" sz="2000" i="1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nl-NL" sz="2000" b="1" dirty="0" err="1" smtClean="0">
                <a:solidFill>
                  <a:schemeClr val="accent3">
                    <a:lumMod val="50000"/>
                  </a:schemeClr>
                </a:solidFill>
              </a:rPr>
              <a:t>Philosophy</a:t>
            </a:r>
            <a:r>
              <a:rPr lang="nl-NL" sz="2000" b="1" dirty="0" smtClean="0">
                <a:solidFill>
                  <a:schemeClr val="accent3">
                    <a:lumMod val="50000"/>
                  </a:schemeClr>
                </a:solidFill>
              </a:rPr>
              <a:t>:</a:t>
            </a:r>
            <a:endParaRPr lang="nl-NL" sz="2000" b="1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nl-NL" sz="2000" dirty="0" err="1">
                <a:solidFill>
                  <a:schemeClr val="accent3">
                    <a:lumMod val="50000"/>
                  </a:schemeClr>
                </a:solidFill>
              </a:rPr>
              <a:t>Instead</a:t>
            </a:r>
            <a:r>
              <a:rPr lang="nl-NL" sz="2000" dirty="0">
                <a:solidFill>
                  <a:schemeClr val="accent3">
                    <a:lumMod val="50000"/>
                  </a:schemeClr>
                </a:solidFill>
              </a:rPr>
              <a:t> of </a:t>
            </a:r>
            <a:r>
              <a:rPr lang="nl-NL" sz="2000" dirty="0" err="1">
                <a:solidFill>
                  <a:schemeClr val="accent3">
                    <a:lumMod val="50000"/>
                  </a:schemeClr>
                </a:solidFill>
              </a:rPr>
              <a:t>studying</a:t>
            </a:r>
            <a:r>
              <a:rPr lang="nl-NL" sz="2000" dirty="0">
                <a:solidFill>
                  <a:schemeClr val="accent3">
                    <a:lumMod val="50000"/>
                  </a:schemeClr>
                </a:solidFill>
              </a:rPr>
              <a:t> nature </a:t>
            </a:r>
            <a:r>
              <a:rPr lang="nl-NL" sz="2000" dirty="0" err="1">
                <a:solidFill>
                  <a:schemeClr val="accent3">
                    <a:lumMod val="50000"/>
                  </a:schemeClr>
                </a:solidFill>
              </a:rPr>
              <a:t>some</a:t>
            </a:r>
            <a:r>
              <a:rPr lang="nl-NL" sz="20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>
                <a:solidFill>
                  <a:schemeClr val="accent3">
                    <a:lumMod val="50000"/>
                  </a:schemeClr>
                </a:solidFill>
              </a:rPr>
              <a:t>scholars</a:t>
            </a:r>
            <a:r>
              <a:rPr lang="nl-NL" sz="20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>
                <a:solidFill>
                  <a:schemeClr val="accent3">
                    <a:lumMod val="50000"/>
                  </a:schemeClr>
                </a:solidFill>
              </a:rPr>
              <a:t>asked</a:t>
            </a:r>
            <a:r>
              <a:rPr lang="nl-NL" sz="20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>
                <a:solidFill>
                  <a:schemeClr val="accent3">
                    <a:lumMod val="50000"/>
                  </a:schemeClr>
                </a:solidFill>
              </a:rPr>
              <a:t>questions</a:t>
            </a:r>
            <a:r>
              <a:rPr lang="nl-NL" sz="20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>
                <a:solidFill>
                  <a:schemeClr val="accent3">
                    <a:lumMod val="50000"/>
                  </a:schemeClr>
                </a:solidFill>
              </a:rPr>
              <a:t>about</a:t>
            </a:r>
            <a:r>
              <a:rPr lang="nl-NL" sz="20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>
                <a:solidFill>
                  <a:schemeClr val="accent3">
                    <a:lumMod val="50000"/>
                  </a:schemeClr>
                </a:solidFill>
              </a:rPr>
              <a:t>what</a:t>
            </a:r>
            <a:r>
              <a:rPr lang="nl-NL" sz="20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>
                <a:solidFill>
                  <a:schemeClr val="accent3">
                    <a:lumMod val="50000"/>
                  </a:schemeClr>
                </a:solidFill>
              </a:rPr>
              <a:t>people</a:t>
            </a:r>
            <a:r>
              <a:rPr lang="nl-NL" sz="2000" dirty="0">
                <a:solidFill>
                  <a:schemeClr val="accent3">
                    <a:lumMod val="50000"/>
                  </a:schemeClr>
                </a:solidFill>
              </a:rPr>
              <a:t> do </a:t>
            </a:r>
            <a:r>
              <a:rPr lang="nl-NL" sz="2000" dirty="0" err="1">
                <a:solidFill>
                  <a:schemeClr val="accent3">
                    <a:lumMod val="50000"/>
                  </a:schemeClr>
                </a:solidFill>
              </a:rPr>
              <a:t>and</a:t>
            </a:r>
            <a:r>
              <a:rPr lang="nl-NL" sz="20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>
                <a:solidFill>
                  <a:schemeClr val="accent3">
                    <a:lumMod val="50000"/>
                  </a:schemeClr>
                </a:solidFill>
              </a:rPr>
              <a:t>think</a:t>
            </a:r>
            <a:r>
              <a:rPr lang="nl-NL" sz="2000" dirty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r>
              <a:rPr lang="nl-NL" sz="2000" i="1" dirty="0" err="1">
                <a:solidFill>
                  <a:schemeClr val="accent3">
                    <a:lumMod val="50000"/>
                  </a:schemeClr>
                </a:solidFill>
              </a:rPr>
              <a:t>Whats</a:t>
            </a:r>
            <a:r>
              <a:rPr lang="nl-NL" sz="2000" i="1" dirty="0">
                <a:solidFill>
                  <a:schemeClr val="accent3">
                    <a:lumMod val="50000"/>
                  </a:schemeClr>
                </a:solidFill>
              </a:rPr>
              <a:t> right </a:t>
            </a:r>
            <a:r>
              <a:rPr lang="nl-NL" sz="2000" i="1" dirty="0" err="1">
                <a:solidFill>
                  <a:schemeClr val="accent3">
                    <a:lumMod val="50000"/>
                  </a:schemeClr>
                </a:solidFill>
              </a:rPr>
              <a:t>and</a:t>
            </a:r>
            <a:r>
              <a:rPr lang="nl-NL" sz="2000" i="1" dirty="0">
                <a:solidFill>
                  <a:schemeClr val="accent3">
                    <a:lumMod val="50000"/>
                  </a:schemeClr>
                </a:solidFill>
              </a:rPr>
              <a:t> wrong? </a:t>
            </a:r>
            <a:r>
              <a:rPr lang="nl-NL" sz="2000" i="1" dirty="0" err="1">
                <a:solidFill>
                  <a:schemeClr val="accent3">
                    <a:lumMod val="50000"/>
                  </a:schemeClr>
                </a:solidFill>
              </a:rPr>
              <a:t>Whats</a:t>
            </a:r>
            <a:r>
              <a:rPr lang="nl-NL" sz="2000" i="1" dirty="0">
                <a:solidFill>
                  <a:schemeClr val="accent3">
                    <a:lumMod val="50000"/>
                  </a:schemeClr>
                </a:solidFill>
              </a:rPr>
              <a:t> beauty? How do we </a:t>
            </a:r>
            <a:r>
              <a:rPr lang="nl-NL" sz="2000" i="1" dirty="0" err="1">
                <a:solidFill>
                  <a:schemeClr val="accent3">
                    <a:lumMod val="50000"/>
                  </a:schemeClr>
                </a:solidFill>
              </a:rPr>
              <a:t>know</a:t>
            </a:r>
            <a:r>
              <a:rPr lang="nl-NL" sz="2000" i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i="1" dirty="0" err="1">
                <a:solidFill>
                  <a:schemeClr val="accent3">
                    <a:lumMod val="50000"/>
                  </a:schemeClr>
                </a:solidFill>
              </a:rPr>
              <a:t>what</a:t>
            </a:r>
            <a:r>
              <a:rPr lang="nl-NL" sz="2000" i="1" dirty="0">
                <a:solidFill>
                  <a:schemeClr val="accent3">
                    <a:lumMod val="50000"/>
                  </a:schemeClr>
                </a:solidFill>
              </a:rPr>
              <a:t> is </a:t>
            </a:r>
            <a:r>
              <a:rPr lang="nl-NL" sz="2000" i="1" dirty="0" err="1">
                <a:solidFill>
                  <a:schemeClr val="accent3">
                    <a:lumMod val="50000"/>
                  </a:schemeClr>
                </a:solidFill>
              </a:rPr>
              <a:t>true</a:t>
            </a:r>
            <a:r>
              <a:rPr lang="nl-NL" sz="2000" i="1" dirty="0">
                <a:solidFill>
                  <a:schemeClr val="accent3">
                    <a:lumMod val="50000"/>
                  </a:schemeClr>
                </a:solidFill>
              </a:rPr>
              <a:t>? </a:t>
            </a:r>
            <a:r>
              <a:rPr lang="nl-NL" sz="2000" i="1" dirty="0" err="1">
                <a:solidFill>
                  <a:schemeClr val="accent3">
                    <a:lumMod val="50000"/>
                  </a:schemeClr>
                </a:solidFill>
              </a:rPr>
              <a:t>What’s</a:t>
            </a:r>
            <a:r>
              <a:rPr lang="nl-NL" sz="2000" i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i="1" dirty="0" err="1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sz="2000" i="1" dirty="0">
                <a:solidFill>
                  <a:schemeClr val="accent3">
                    <a:lumMod val="50000"/>
                  </a:schemeClr>
                </a:solidFill>
              </a:rPr>
              <a:t> best form of </a:t>
            </a:r>
            <a:r>
              <a:rPr lang="nl-NL" sz="2000" i="1" dirty="0" err="1">
                <a:solidFill>
                  <a:schemeClr val="accent3">
                    <a:lumMod val="50000"/>
                  </a:schemeClr>
                </a:solidFill>
              </a:rPr>
              <a:t>government</a:t>
            </a:r>
            <a:r>
              <a:rPr lang="nl-NL" sz="2000" i="1" dirty="0">
                <a:solidFill>
                  <a:schemeClr val="accent3">
                    <a:lumMod val="50000"/>
                  </a:schemeClr>
                </a:solidFill>
              </a:rPr>
              <a:t>?</a:t>
            </a:r>
          </a:p>
          <a:p>
            <a:endParaRPr lang="nl-NL" sz="2000" i="1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nl-NL" sz="2000" b="1" i="1" dirty="0" smtClean="0">
                <a:solidFill>
                  <a:schemeClr val="accent3">
                    <a:lumMod val="50000"/>
                  </a:schemeClr>
                </a:solidFill>
              </a:rPr>
              <a:t>“</a:t>
            </a:r>
            <a:r>
              <a:rPr lang="nl-NL" sz="2000" b="1" i="1" dirty="0" err="1" smtClean="0">
                <a:solidFill>
                  <a:schemeClr val="accent3">
                    <a:lumMod val="50000"/>
                  </a:schemeClr>
                </a:solidFill>
              </a:rPr>
              <a:t>uomo</a:t>
            </a:r>
            <a:r>
              <a:rPr lang="nl-NL" sz="20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b="1" i="1" dirty="0" err="1" smtClean="0">
                <a:solidFill>
                  <a:schemeClr val="accent3">
                    <a:lumMod val="50000"/>
                  </a:schemeClr>
                </a:solidFill>
              </a:rPr>
              <a:t>universale</a:t>
            </a:r>
            <a:r>
              <a:rPr lang="nl-NL" sz="2000" b="1" i="1" dirty="0" smtClean="0">
                <a:solidFill>
                  <a:schemeClr val="accent3">
                    <a:lumMod val="50000"/>
                  </a:schemeClr>
                </a:solidFill>
              </a:rPr>
              <a:t>”</a:t>
            </a:r>
          </a:p>
        </p:txBody>
      </p:sp>
      <p:pic>
        <p:nvPicPr>
          <p:cNvPr id="8" name="Picture 2" descr="http://threeships.timerime.com/users/18104/media/zie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2861" y="0"/>
            <a:ext cx="1357185" cy="1995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://threeships.timerime.com/users/20333/media/tempe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78203"/>
            <a:ext cx="2177484" cy="1630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://grieks.quintenvennik.nl/wp-content/uploads/2013/02/olympischespele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8827" y="78203"/>
            <a:ext cx="2563464" cy="1708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4637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>
                <a:solidFill>
                  <a:schemeClr val="accent3">
                    <a:lumMod val="75000"/>
                  </a:schemeClr>
                </a:solidFill>
              </a:rPr>
              <a:t>Homework</a:t>
            </a:r>
            <a:endParaRPr lang="nl-NL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892177" y="1417638"/>
            <a:ext cx="5794623" cy="4708525"/>
          </a:xfrm>
        </p:spPr>
        <p:txBody>
          <a:bodyPr/>
          <a:lstStyle/>
          <a:p>
            <a:r>
              <a:rPr lang="nl-NL" b="1" dirty="0" err="1" smtClean="0">
                <a:solidFill>
                  <a:schemeClr val="accent3">
                    <a:lumMod val="50000"/>
                  </a:schemeClr>
                </a:solidFill>
              </a:rPr>
              <a:t>Homework</a:t>
            </a:r>
            <a:endParaRPr lang="nl-NL" b="1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3074" name="Picture 2" descr="C:\Users\Monique\Dropbox\HRO\Jaar 2\Stage jaar 2\south-park-s13e07c02-morning-announcements-16x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6752" y="2784160"/>
            <a:ext cx="5400600" cy="3034796"/>
          </a:xfrm>
          <a:prstGeom prst="rect">
            <a:avLst/>
          </a:prstGeom>
          <a:noFill/>
        </p:spPr>
      </p:pic>
      <p:sp>
        <p:nvSpPr>
          <p:cNvPr id="7" name="Tekstvak 6"/>
          <p:cNvSpPr txBox="1"/>
          <p:nvPr/>
        </p:nvSpPr>
        <p:spPr>
          <a:xfrm>
            <a:off x="179512" y="5872410"/>
            <a:ext cx="2916632" cy="92333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nl-NL" b="1" dirty="0" err="1" smtClean="0"/>
              <a:t>Homework</a:t>
            </a:r>
            <a:r>
              <a:rPr lang="nl-NL" b="1" dirty="0" smtClean="0"/>
              <a:t>: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 Read and </a:t>
            </a:r>
            <a:r>
              <a:rPr lang="nl-NL" dirty="0" err="1" smtClean="0"/>
              <a:t>Learn</a:t>
            </a:r>
            <a:r>
              <a:rPr lang="nl-NL" dirty="0" smtClean="0"/>
              <a:t> </a:t>
            </a:r>
            <a:r>
              <a:rPr lang="nl-NL" dirty="0" err="1" smtClean="0"/>
              <a:t>Chapter</a:t>
            </a:r>
            <a:r>
              <a:rPr lang="nl-NL" dirty="0" smtClean="0"/>
              <a:t> 2.6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 Make </a:t>
            </a:r>
            <a:r>
              <a:rPr lang="nl-NL" dirty="0" err="1" smtClean="0"/>
              <a:t>Questions</a:t>
            </a:r>
            <a:endParaRPr lang="nl-NL" dirty="0" smtClean="0"/>
          </a:p>
        </p:txBody>
      </p:sp>
      <p:sp>
        <p:nvSpPr>
          <p:cNvPr id="9" name="Tijdelijke aanduiding voor inhoud 2"/>
          <p:cNvSpPr txBox="1">
            <a:spLocks/>
          </p:cNvSpPr>
          <p:nvPr/>
        </p:nvSpPr>
        <p:spPr>
          <a:xfrm>
            <a:off x="11857" y="1279301"/>
            <a:ext cx="288032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Introduction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magister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Lesson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plan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Question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Recap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Culture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Science</a:t>
            </a:r>
            <a:endParaRPr lang="nl-NL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Philosophy</a:t>
            </a:r>
            <a:endParaRPr kumimoji="0" lang="nl-NL" sz="180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Recap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notes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Homework</a:t>
            </a:r>
            <a:endParaRPr kumimoji="0" lang="nl-NL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Ending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>
                <a:solidFill>
                  <a:schemeClr val="accent3">
                    <a:lumMod val="75000"/>
                  </a:schemeClr>
                </a:solidFill>
              </a:rPr>
              <a:t>Ending</a:t>
            </a:r>
            <a:endParaRPr lang="nl-NL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5" name="Tekstvak 4"/>
          <p:cNvSpPr txBox="1"/>
          <p:nvPr/>
        </p:nvSpPr>
        <p:spPr>
          <a:xfrm>
            <a:off x="3185284" y="3148882"/>
            <a:ext cx="2916632" cy="92333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nl-NL" b="1" dirty="0" err="1" smtClean="0"/>
              <a:t>Homework</a:t>
            </a:r>
            <a:r>
              <a:rPr lang="nl-NL" b="1" dirty="0" smtClean="0"/>
              <a:t>: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 Read and </a:t>
            </a:r>
            <a:r>
              <a:rPr lang="nl-NL" dirty="0" err="1" smtClean="0"/>
              <a:t>Learn</a:t>
            </a:r>
            <a:r>
              <a:rPr lang="nl-NL" dirty="0" smtClean="0"/>
              <a:t> </a:t>
            </a:r>
            <a:r>
              <a:rPr lang="nl-NL" dirty="0" err="1" smtClean="0"/>
              <a:t>Chapter</a:t>
            </a:r>
            <a:r>
              <a:rPr lang="nl-NL" dirty="0" smtClean="0"/>
              <a:t> 2.3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 Make </a:t>
            </a:r>
            <a:r>
              <a:rPr lang="nl-NL" dirty="0" err="1" smtClean="0"/>
              <a:t>Questions</a:t>
            </a:r>
            <a:endParaRPr lang="nl-NL" dirty="0" smtClean="0"/>
          </a:p>
        </p:txBody>
      </p:sp>
      <p:sp>
        <p:nvSpPr>
          <p:cNvPr id="8" name="Tijdelijke aanduiding voor inhoud 2"/>
          <p:cNvSpPr>
            <a:spLocks noGrp="1"/>
          </p:cNvSpPr>
          <p:nvPr>
            <p:ph idx="1"/>
          </p:nvPr>
        </p:nvSpPr>
        <p:spPr>
          <a:xfrm>
            <a:off x="3059832" y="1916833"/>
            <a:ext cx="6084168" cy="16561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Next week: The </a:t>
            </a:r>
            <a:r>
              <a:rPr lang="nl-NL" sz="2400" b="1" dirty="0" err="1" smtClean="0">
                <a:solidFill>
                  <a:schemeClr val="accent3">
                    <a:lumMod val="50000"/>
                  </a:schemeClr>
                </a:solidFill>
              </a:rPr>
              <a:t>Greek</a:t>
            </a: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b="1" dirty="0" err="1" smtClean="0">
                <a:solidFill>
                  <a:schemeClr val="accent3">
                    <a:lumMod val="50000"/>
                  </a:schemeClr>
                </a:solidFill>
              </a:rPr>
              <a:t>and</a:t>
            </a: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b="1" dirty="0" err="1" smtClean="0">
                <a:solidFill>
                  <a:schemeClr val="accent3">
                    <a:lumMod val="50000"/>
                  </a:schemeClr>
                </a:solidFill>
              </a:rPr>
              <a:t>their</a:t>
            </a: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b="1" dirty="0" err="1" smtClean="0">
                <a:solidFill>
                  <a:schemeClr val="accent3">
                    <a:lumMod val="50000"/>
                  </a:schemeClr>
                </a:solidFill>
              </a:rPr>
              <a:t>neighbours</a:t>
            </a:r>
            <a:endParaRPr lang="nl-NL" sz="2400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Tijdelijke aanduiding voor inhoud 2"/>
          <p:cNvSpPr txBox="1">
            <a:spLocks/>
          </p:cNvSpPr>
          <p:nvPr/>
        </p:nvSpPr>
        <p:spPr>
          <a:xfrm>
            <a:off x="11857" y="1279301"/>
            <a:ext cx="288032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Introduction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magister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Lesson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plan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Question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Recap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Culture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Science</a:t>
            </a:r>
            <a:endParaRPr lang="nl-NL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Philosophy</a:t>
            </a:r>
            <a:endParaRPr kumimoji="0" lang="nl-NL" sz="180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Recap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notes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Homework</a:t>
            </a:r>
            <a:endParaRPr kumimoji="0" lang="nl-NL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Ending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pPr algn="l"/>
            <a:r>
              <a:rPr lang="nl-NL" dirty="0" err="1" smtClean="0">
                <a:solidFill>
                  <a:schemeClr val="bg1"/>
                </a:solidFill>
              </a:rPr>
              <a:t>Lesson</a:t>
            </a:r>
            <a:r>
              <a:rPr lang="nl-NL" dirty="0" smtClean="0">
                <a:solidFill>
                  <a:schemeClr val="bg1"/>
                </a:solidFill>
              </a:rPr>
              <a:t> Plan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4" name="Tijdelijke aanduiding voor inhoud 2"/>
          <p:cNvSpPr txBox="1">
            <a:spLocks/>
          </p:cNvSpPr>
          <p:nvPr/>
        </p:nvSpPr>
        <p:spPr>
          <a:xfrm>
            <a:off x="0" y="1916832"/>
            <a:ext cx="288032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Introduction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magister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Lesson</a:t>
            </a:r>
            <a:r>
              <a:rPr kumimoji="0" lang="nl-NL" sz="1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plan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Question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Recap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Culture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Science</a:t>
            </a:r>
            <a:endParaRPr lang="nl-NL" dirty="0" smtClean="0">
              <a:solidFill>
                <a:schemeClr val="bg1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Philosophy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Recap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notes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Homework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Ending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188640"/>
            <a:ext cx="3219450" cy="1743075"/>
          </a:xfrm>
          <a:prstGeom prst="rect">
            <a:avLst/>
          </a:prstGeom>
        </p:spPr>
      </p:pic>
      <p:sp>
        <p:nvSpPr>
          <p:cNvPr id="7" name="Tijdelijke aanduiding voor inhoud 2"/>
          <p:cNvSpPr txBox="1">
            <a:spLocks/>
          </p:cNvSpPr>
          <p:nvPr/>
        </p:nvSpPr>
        <p:spPr>
          <a:xfrm>
            <a:off x="2915816" y="2060848"/>
            <a:ext cx="6228184" cy="468052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Welcome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Magister</a:t>
            </a:r>
          </a:p>
          <a:p>
            <a:r>
              <a:rPr lang="nl-NL" b="1" i="1" dirty="0" err="1" smtClean="0">
                <a:solidFill>
                  <a:schemeClr val="accent3">
                    <a:lumMod val="50000"/>
                  </a:schemeClr>
                </a:solidFill>
              </a:rPr>
              <a:t>Lesson</a:t>
            </a:r>
            <a:r>
              <a:rPr lang="nl-NL" b="1" i="1" dirty="0" smtClean="0">
                <a:solidFill>
                  <a:schemeClr val="accent3">
                    <a:lumMod val="50000"/>
                  </a:schemeClr>
                </a:solidFill>
              </a:rPr>
              <a:t> plan</a:t>
            </a:r>
          </a:p>
          <a:p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The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Question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of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today</a:t>
            </a:r>
            <a:endParaRPr lang="nl-NL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Recap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–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Questions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2.3</a:t>
            </a:r>
          </a:p>
          <a:p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Culture</a:t>
            </a:r>
          </a:p>
          <a:p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Science</a:t>
            </a:r>
            <a:endParaRPr lang="nl-NL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Philosophy</a:t>
            </a:r>
            <a:endParaRPr lang="nl-NL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Recap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(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notes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)</a:t>
            </a:r>
          </a:p>
          <a:p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Homework</a:t>
            </a:r>
            <a:endParaRPr lang="nl-NL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Ending</a:t>
            </a:r>
            <a:endParaRPr lang="nl-NL" dirty="0" smtClean="0">
              <a:solidFill>
                <a:schemeClr val="accent3">
                  <a:lumMod val="50000"/>
                </a:schemeClr>
              </a:solidFill>
            </a:endParaRPr>
          </a:p>
          <a:p>
            <a:endParaRPr lang="nl-NL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nl-NL" sz="4000" dirty="0" err="1" smtClean="0">
                <a:solidFill>
                  <a:schemeClr val="bg1"/>
                </a:solidFill>
              </a:rPr>
              <a:t>Lesson</a:t>
            </a:r>
            <a:r>
              <a:rPr lang="nl-NL" sz="4000" dirty="0" smtClean="0">
                <a:solidFill>
                  <a:schemeClr val="bg1"/>
                </a:solidFill>
              </a:rPr>
              <a:t> Goals</a:t>
            </a:r>
            <a:endParaRPr lang="nl-NL" sz="4000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880320" y="2362012"/>
            <a:ext cx="6084168" cy="16561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The </a:t>
            </a:r>
            <a:r>
              <a:rPr lang="nl-NL" sz="2400" b="1" dirty="0" err="1" smtClean="0">
                <a:solidFill>
                  <a:schemeClr val="accent3">
                    <a:lumMod val="50000"/>
                  </a:schemeClr>
                </a:solidFill>
              </a:rPr>
              <a:t>question</a:t>
            </a: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 of </a:t>
            </a:r>
            <a:r>
              <a:rPr lang="nl-NL" sz="2400" b="1" dirty="0" err="1" smtClean="0">
                <a:solidFill>
                  <a:schemeClr val="accent3">
                    <a:lumMod val="50000"/>
                  </a:schemeClr>
                </a:solidFill>
              </a:rPr>
              <a:t>today</a:t>
            </a: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 is:</a:t>
            </a:r>
          </a:p>
          <a:p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Why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are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Greek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art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and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science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so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highly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appreciated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?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6853" y="0"/>
            <a:ext cx="2097147" cy="1819275"/>
          </a:xfrm>
          <a:prstGeom prst="rect">
            <a:avLst/>
          </a:prstGeom>
        </p:spPr>
      </p:pic>
      <p:sp>
        <p:nvSpPr>
          <p:cNvPr id="9" name="Tijdelijke aanduiding voor inhoud 2"/>
          <p:cNvSpPr txBox="1">
            <a:spLocks/>
          </p:cNvSpPr>
          <p:nvPr/>
        </p:nvSpPr>
        <p:spPr>
          <a:xfrm>
            <a:off x="0" y="1916832"/>
            <a:ext cx="288032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Introduction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magister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Lesson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plan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</a:t>
            </a:r>
            <a:r>
              <a:rPr kumimoji="0" lang="nl-NL" sz="18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Question</a:t>
            </a:r>
            <a:endParaRPr kumimoji="0" lang="nl-NL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Recap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Culture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Science</a:t>
            </a:r>
            <a:endParaRPr lang="nl-NL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Philosophy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Pelopponesian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Recap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notes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Homework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Ending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>
                <a:solidFill>
                  <a:schemeClr val="accent3">
                    <a:lumMod val="75000"/>
                  </a:schemeClr>
                </a:solidFill>
              </a:rPr>
              <a:t>Recap</a:t>
            </a:r>
            <a:endParaRPr lang="nl-NL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Tijdelijke aanduiding voor inhoud 2"/>
          <p:cNvSpPr txBox="1">
            <a:spLocks/>
          </p:cNvSpPr>
          <p:nvPr/>
        </p:nvSpPr>
        <p:spPr>
          <a:xfrm>
            <a:off x="0" y="1916832"/>
            <a:ext cx="288032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Introduction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magister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Lesson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plan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Question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b="1" i="1" dirty="0" err="1" smtClean="0">
                <a:solidFill>
                  <a:schemeClr val="bg1"/>
                </a:solidFill>
              </a:rPr>
              <a:t>Recap</a:t>
            </a:r>
            <a:endParaRPr kumimoji="0" lang="nl-NL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Culture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Science</a:t>
            </a:r>
            <a:endParaRPr lang="nl-NL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Philosophy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Pelopponesian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Recap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notes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Homework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Ending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ijdelijke aanduiding voor inhoud 2"/>
          <p:cNvSpPr>
            <a:spLocks noGrp="1"/>
          </p:cNvSpPr>
          <p:nvPr>
            <p:ph idx="1"/>
          </p:nvPr>
        </p:nvSpPr>
        <p:spPr>
          <a:xfrm>
            <a:off x="2880320" y="2362012"/>
            <a:ext cx="6084168" cy="16561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l-NL" sz="2400" b="1" dirty="0" err="1" smtClean="0">
                <a:solidFill>
                  <a:schemeClr val="accent3">
                    <a:lumMod val="50000"/>
                  </a:schemeClr>
                </a:solidFill>
              </a:rPr>
              <a:t>Chapter</a:t>
            </a: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 2.3, question 3 </a:t>
            </a:r>
            <a:r>
              <a:rPr lang="nl-NL" sz="2400" b="1" dirty="0" err="1" smtClean="0">
                <a:solidFill>
                  <a:schemeClr val="accent3">
                    <a:lumMod val="50000"/>
                  </a:schemeClr>
                </a:solidFill>
              </a:rPr>
              <a:t>to</a:t>
            </a: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 7</a:t>
            </a:r>
            <a:endParaRPr lang="nl-NL" sz="2400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accent3">
                    <a:lumMod val="75000"/>
                  </a:schemeClr>
                </a:solidFill>
              </a:rPr>
              <a:t>Culture</a:t>
            </a:r>
            <a:endParaRPr lang="nl-NL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3" name="Tijdelijke aanduiding voor inhoud 2"/>
          <p:cNvSpPr txBox="1">
            <a:spLocks/>
          </p:cNvSpPr>
          <p:nvPr/>
        </p:nvSpPr>
        <p:spPr>
          <a:xfrm>
            <a:off x="0" y="1916832"/>
            <a:ext cx="288032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Introduction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magister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Lesson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plan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Question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Recap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Culture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Science</a:t>
            </a:r>
            <a:endParaRPr lang="nl-NL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Philosophy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Pelopponesian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Recap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notes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Homework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Ending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Tijdelijke aanduiding voor inhoud 2"/>
          <p:cNvSpPr txBox="1">
            <a:spLocks/>
          </p:cNvSpPr>
          <p:nvPr/>
        </p:nvSpPr>
        <p:spPr>
          <a:xfrm>
            <a:off x="3059832" y="1916832"/>
            <a:ext cx="6047656" cy="45434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nl-NL" sz="2400" b="1" i="0" u="none" strike="noStrike" kern="1200" cap="none" spc="0" normalizeH="0" baseline="0" noProof="0" dirty="0" err="1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ijdelijke aanduiding voor inhoud 2"/>
          <p:cNvSpPr>
            <a:spLocks noGrp="1"/>
          </p:cNvSpPr>
          <p:nvPr>
            <p:ph idx="1"/>
          </p:nvPr>
        </p:nvSpPr>
        <p:spPr>
          <a:xfrm>
            <a:off x="2880320" y="2362012"/>
            <a:ext cx="6084168" cy="35872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Make </a:t>
            </a:r>
            <a:r>
              <a:rPr lang="nl-NL" sz="2400" b="1" dirty="0" err="1" smtClean="0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b="1" dirty="0" err="1" smtClean="0">
                <a:solidFill>
                  <a:schemeClr val="accent3">
                    <a:lumMod val="50000"/>
                  </a:schemeClr>
                </a:solidFill>
              </a:rPr>
              <a:t>worksheet</a:t>
            </a: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!</a:t>
            </a:r>
          </a:p>
          <a:p>
            <a:pPr>
              <a:buNone/>
            </a:pP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Time:</a:t>
            </a:r>
            <a:r>
              <a:rPr lang="nl-NL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5 – 10 minutes</a:t>
            </a:r>
          </a:p>
          <a:p>
            <a:pPr>
              <a:buNone/>
            </a:pP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Help: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discuss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with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your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group</a:t>
            </a:r>
            <a:endParaRPr lang="nl-NL" sz="24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None/>
            </a:pPr>
            <a:r>
              <a:rPr lang="nl-NL" sz="2400" b="1" dirty="0" err="1" smtClean="0">
                <a:solidFill>
                  <a:schemeClr val="accent3">
                    <a:lumMod val="50000"/>
                  </a:schemeClr>
                </a:solidFill>
              </a:rPr>
              <a:t>Finished</a:t>
            </a: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: 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Start reading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chapter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2.5</a:t>
            </a:r>
          </a:p>
          <a:p>
            <a:pPr>
              <a:buNone/>
            </a:pP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How: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Quietly</a:t>
            </a:r>
            <a:endParaRPr lang="nl-NL" sz="24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None/>
            </a:pPr>
            <a:endParaRPr lang="nl-NL" sz="2400" dirty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None/>
            </a:pP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We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will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discuss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worksheet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after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10 minutes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75856" y="326262"/>
            <a:ext cx="2829000" cy="1063292"/>
          </a:xfrm>
        </p:spPr>
        <p:txBody>
          <a:bodyPr/>
          <a:lstStyle/>
          <a:p>
            <a:r>
              <a:rPr lang="nl-NL" dirty="0" smtClean="0">
                <a:solidFill>
                  <a:schemeClr val="accent3">
                    <a:lumMod val="75000"/>
                  </a:schemeClr>
                </a:solidFill>
              </a:rPr>
              <a:t>Culture</a:t>
            </a:r>
            <a:endParaRPr lang="nl-NL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3" name="Tijdelijke aanduiding voor inhoud 2"/>
          <p:cNvSpPr txBox="1">
            <a:spLocks/>
          </p:cNvSpPr>
          <p:nvPr/>
        </p:nvSpPr>
        <p:spPr>
          <a:xfrm>
            <a:off x="9830" y="1480388"/>
            <a:ext cx="288032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Introduction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magister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Lesson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plan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Question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Recap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Culture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Science</a:t>
            </a:r>
            <a:endParaRPr lang="nl-NL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Philosophy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Recap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notes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Homework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Ending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2" name="AutoShape 2" descr="Afbeeldingsresultaat voor ostracisme"/>
          <p:cNvSpPr>
            <a:spLocks noChangeAspect="1" noChangeArrowheads="1"/>
          </p:cNvSpPr>
          <p:nvPr/>
        </p:nvSpPr>
        <p:spPr bwMode="auto">
          <a:xfrm>
            <a:off x="395536" y="4919794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23" name="AutoShape 4" descr="Afbeeldingsresultaat voor ostracisme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2987824" y="1389554"/>
            <a:ext cx="6120680" cy="5351814"/>
          </a:xfrm>
        </p:spPr>
        <p:txBody>
          <a:bodyPr/>
          <a:lstStyle/>
          <a:p>
            <a:pPr marL="0" indent="0">
              <a:buNone/>
            </a:pPr>
            <a:r>
              <a:rPr lang="nl-NL" b="1" dirty="0" err="1" smtClean="0">
                <a:solidFill>
                  <a:schemeClr val="accent3">
                    <a:lumMod val="50000"/>
                  </a:schemeClr>
                </a:solidFill>
              </a:rPr>
              <a:t>What</a:t>
            </a:r>
            <a:r>
              <a:rPr lang="nl-NL" b="1" dirty="0" smtClean="0">
                <a:solidFill>
                  <a:schemeClr val="accent3">
                    <a:lumMod val="50000"/>
                  </a:schemeClr>
                </a:solidFill>
              </a:rPr>
              <a:t> is culture? (</a:t>
            </a:r>
            <a:r>
              <a:rPr lang="nl-NL" b="1" dirty="0" err="1" smtClean="0">
                <a:solidFill>
                  <a:schemeClr val="accent3">
                    <a:lumMod val="50000"/>
                  </a:schemeClr>
                </a:solidFill>
              </a:rPr>
              <a:t>note</a:t>
            </a:r>
            <a:r>
              <a:rPr lang="nl-NL" b="1" dirty="0" smtClean="0">
                <a:solidFill>
                  <a:schemeClr val="accent3">
                    <a:lumMod val="50000"/>
                  </a:schemeClr>
                </a:solidFill>
              </a:rPr>
              <a:t>)</a:t>
            </a:r>
          </a:p>
          <a:p>
            <a:pPr marL="0" indent="0">
              <a:buNone/>
            </a:pP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Everything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that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is made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and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invented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by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a society.</a:t>
            </a:r>
          </a:p>
          <a:p>
            <a:pPr marL="0" indent="0">
              <a:buNone/>
            </a:pPr>
            <a:endParaRPr lang="nl-NL" dirty="0">
              <a:solidFill>
                <a:schemeClr val="accent3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nl-NL" b="1" dirty="0" smtClean="0">
                <a:solidFill>
                  <a:schemeClr val="accent3">
                    <a:lumMod val="50000"/>
                  </a:schemeClr>
                </a:solidFill>
              </a:rPr>
              <a:t>The </a:t>
            </a:r>
            <a:r>
              <a:rPr lang="nl-NL" b="1" dirty="0" err="1" smtClean="0">
                <a:solidFill>
                  <a:schemeClr val="accent3">
                    <a:lumMod val="50000"/>
                  </a:schemeClr>
                </a:solidFill>
              </a:rPr>
              <a:t>Greek</a:t>
            </a:r>
            <a:r>
              <a:rPr lang="nl-NL" b="1" dirty="0" smtClean="0">
                <a:solidFill>
                  <a:schemeClr val="accent3">
                    <a:lumMod val="50000"/>
                  </a:schemeClr>
                </a:solidFill>
              </a:rPr>
              <a:t> Culture: 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(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read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page 42)</a:t>
            </a:r>
          </a:p>
          <a:p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Art,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Sports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, Building</a:t>
            </a:r>
          </a:p>
          <a:p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Science</a:t>
            </a:r>
            <a:endParaRPr lang="nl-NL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Philosophy</a:t>
            </a:r>
            <a:endParaRPr lang="nl-NL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nl-NL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9353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75856" y="326262"/>
            <a:ext cx="2829000" cy="1063292"/>
          </a:xfrm>
        </p:spPr>
        <p:txBody>
          <a:bodyPr/>
          <a:lstStyle/>
          <a:p>
            <a:r>
              <a:rPr lang="nl-NL" dirty="0" smtClean="0">
                <a:solidFill>
                  <a:schemeClr val="accent3">
                    <a:lumMod val="75000"/>
                  </a:schemeClr>
                </a:solidFill>
              </a:rPr>
              <a:t>Culture</a:t>
            </a:r>
            <a:endParaRPr lang="nl-NL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3" name="Tijdelijke aanduiding voor inhoud 2"/>
          <p:cNvSpPr txBox="1">
            <a:spLocks/>
          </p:cNvSpPr>
          <p:nvPr/>
        </p:nvSpPr>
        <p:spPr>
          <a:xfrm>
            <a:off x="9830" y="1480388"/>
            <a:ext cx="288032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Introduction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magister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Lesson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plan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Question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Recap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Culture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Science</a:t>
            </a:r>
            <a:endParaRPr lang="nl-NL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Philosophy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Recap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notes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Homework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Ending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2" name="AutoShape 2" descr="Afbeeldingsresultaat voor ostracisme"/>
          <p:cNvSpPr>
            <a:spLocks noChangeAspect="1" noChangeArrowheads="1"/>
          </p:cNvSpPr>
          <p:nvPr/>
        </p:nvSpPr>
        <p:spPr bwMode="auto">
          <a:xfrm>
            <a:off x="395536" y="4919794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23" name="AutoShape 4" descr="Afbeeldingsresultaat voor ostracisme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7" name="Picture 2" descr="http://threeships.timerime.com/users/18104/media/zie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2142" y="1631709"/>
            <a:ext cx="2871858" cy="4223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://threeships.timerime.com/users/20333/media/tempe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0150" y="1247818"/>
            <a:ext cx="3333750" cy="2495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grieks.quintenvennik.nl/wp-content/uploads/2013/02/olympischespele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993893"/>
            <a:ext cx="3984377" cy="2656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Koninklijk Paleis Amsterdam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8426" y="1423489"/>
            <a:ext cx="6087897" cy="4565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Afbeeldingsresultaat voor olympische spelen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1855042"/>
            <a:ext cx="8763000" cy="3200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2317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1115616" y="204300"/>
            <a:ext cx="8229600" cy="1143000"/>
          </a:xfrm>
        </p:spPr>
        <p:txBody>
          <a:bodyPr/>
          <a:lstStyle/>
          <a:p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Science</a:t>
            </a:r>
            <a:endParaRPr lang="nl-NL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1" name="Tijdelijke aanduiding voor inhoud 2"/>
          <p:cNvSpPr txBox="1">
            <a:spLocks/>
          </p:cNvSpPr>
          <p:nvPr/>
        </p:nvSpPr>
        <p:spPr>
          <a:xfrm>
            <a:off x="0" y="1916832"/>
            <a:ext cx="288032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Introduction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magister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Lesson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plan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Question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Recap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Culture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b="1" i="1" dirty="0" err="1" smtClean="0">
                <a:solidFill>
                  <a:schemeClr val="bg1"/>
                </a:solidFill>
              </a:rPr>
              <a:t>Science</a:t>
            </a:r>
            <a:endParaRPr lang="nl-NL" b="1" i="1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Philosophy</a:t>
            </a:r>
            <a:endParaRPr kumimoji="0" lang="nl-NL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Recap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notes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Homework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Ending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Tekstvak 2"/>
          <p:cNvSpPr txBox="1"/>
          <p:nvPr/>
        </p:nvSpPr>
        <p:spPr>
          <a:xfrm>
            <a:off x="2876057" y="1885912"/>
            <a:ext cx="615617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chemeClr val="accent3">
                    <a:lumMod val="50000"/>
                  </a:schemeClr>
                </a:solidFill>
              </a:rPr>
              <a:t>Old </a:t>
            </a:r>
            <a:r>
              <a:rPr lang="nl-NL" b="1" dirty="0" err="1">
                <a:solidFill>
                  <a:schemeClr val="accent3">
                    <a:lumMod val="50000"/>
                  </a:schemeClr>
                </a:solidFill>
              </a:rPr>
              <a:t>Greek</a:t>
            </a:r>
            <a:r>
              <a:rPr lang="nl-NL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b="1" dirty="0" err="1">
                <a:solidFill>
                  <a:schemeClr val="accent3">
                    <a:lumMod val="50000"/>
                  </a:schemeClr>
                </a:solidFill>
              </a:rPr>
              <a:t>scientific</a:t>
            </a:r>
            <a:r>
              <a:rPr lang="nl-NL" b="1" dirty="0">
                <a:solidFill>
                  <a:schemeClr val="accent3">
                    <a:lumMod val="50000"/>
                  </a:schemeClr>
                </a:solidFill>
              </a:rPr>
              <a:t> thinking</a:t>
            </a:r>
            <a:r>
              <a:rPr lang="nl-NL" b="1" dirty="0" smtClean="0">
                <a:solidFill>
                  <a:schemeClr val="accent3">
                    <a:lumMod val="50000"/>
                  </a:schemeClr>
                </a:solidFill>
              </a:rPr>
              <a:t>: (page 42, 43)</a:t>
            </a:r>
            <a:r>
              <a:rPr lang="nl-NL" dirty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nl-NL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nl-NL" dirty="0">
                <a:solidFill>
                  <a:schemeClr val="accent3">
                    <a:lumMod val="50000"/>
                  </a:schemeClr>
                </a:solidFill>
              </a:rPr>
              <a:t>Natural </a:t>
            </a:r>
            <a:r>
              <a:rPr lang="nl-NL" dirty="0" err="1">
                <a:solidFill>
                  <a:schemeClr val="accent3">
                    <a:lumMod val="50000"/>
                  </a:schemeClr>
                </a:solidFill>
              </a:rPr>
              <a:t>Philosophy</a:t>
            </a:r>
            <a:r>
              <a:rPr lang="nl-NL" dirty="0">
                <a:solidFill>
                  <a:schemeClr val="accent3">
                    <a:lumMod val="50000"/>
                  </a:schemeClr>
                </a:solidFill>
              </a:rPr>
              <a:t> or </a:t>
            </a:r>
            <a:r>
              <a:rPr lang="nl-NL" dirty="0" err="1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>
                <a:solidFill>
                  <a:schemeClr val="accent3">
                    <a:lumMod val="50000"/>
                  </a:schemeClr>
                </a:solidFill>
              </a:rPr>
              <a:t>study</a:t>
            </a:r>
            <a:r>
              <a:rPr lang="nl-NL" dirty="0">
                <a:solidFill>
                  <a:schemeClr val="accent3">
                    <a:lumMod val="50000"/>
                  </a:schemeClr>
                </a:solidFill>
              </a:rPr>
              <a:t> of 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nature.</a:t>
            </a:r>
          </a:p>
          <a:p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Examples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:</a:t>
            </a:r>
            <a:endParaRPr lang="nl-NL" dirty="0">
              <a:solidFill>
                <a:schemeClr val="accent3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>
                <a:solidFill>
                  <a:schemeClr val="accent3">
                    <a:lumMod val="50000"/>
                  </a:schemeClr>
                </a:solidFill>
              </a:rPr>
              <a:t>Ptolemaeus (</a:t>
            </a:r>
            <a:r>
              <a:rPr lang="nl-NL" dirty="0" err="1">
                <a:solidFill>
                  <a:schemeClr val="accent3">
                    <a:lumMod val="50000"/>
                  </a:schemeClr>
                </a:solidFill>
              </a:rPr>
              <a:t>Astronomy</a:t>
            </a:r>
            <a:r>
              <a:rPr lang="nl-NL" dirty="0">
                <a:solidFill>
                  <a:schemeClr val="accent3">
                    <a:lumMod val="50000"/>
                  </a:schemeClr>
                </a:solidFill>
              </a:rPr>
              <a:t> – </a:t>
            </a:r>
            <a:r>
              <a:rPr lang="nl-NL" dirty="0" err="1">
                <a:solidFill>
                  <a:schemeClr val="accent3">
                    <a:lumMod val="50000"/>
                  </a:schemeClr>
                </a:solidFill>
              </a:rPr>
              <a:t>earth</a:t>
            </a:r>
            <a:r>
              <a:rPr lang="nl-NL" dirty="0">
                <a:solidFill>
                  <a:schemeClr val="accent3">
                    <a:lumMod val="50000"/>
                  </a:schemeClr>
                </a:solidFill>
              </a:rPr>
              <a:t> in </a:t>
            </a:r>
            <a:r>
              <a:rPr lang="nl-NL" dirty="0" err="1">
                <a:solidFill>
                  <a:schemeClr val="accent3">
                    <a:lumMod val="50000"/>
                  </a:schemeClr>
                </a:solidFill>
              </a:rPr>
              <a:t>centre</a:t>
            </a:r>
            <a:r>
              <a:rPr lang="nl-NL" dirty="0">
                <a:solidFill>
                  <a:schemeClr val="accent3">
                    <a:lumMod val="50000"/>
                  </a:schemeClr>
                </a:solidFill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err="1">
                <a:solidFill>
                  <a:schemeClr val="accent3">
                    <a:lumMod val="50000"/>
                  </a:schemeClr>
                </a:solidFill>
              </a:rPr>
              <a:t>Galenus</a:t>
            </a:r>
            <a:r>
              <a:rPr lang="nl-NL" dirty="0">
                <a:solidFill>
                  <a:schemeClr val="accent3">
                    <a:lumMod val="50000"/>
                  </a:schemeClr>
                </a:solidFill>
              </a:rPr>
              <a:t> (</a:t>
            </a:r>
            <a:r>
              <a:rPr lang="nl-NL" dirty="0" err="1">
                <a:solidFill>
                  <a:schemeClr val="accent3">
                    <a:lumMod val="50000"/>
                  </a:schemeClr>
                </a:solidFill>
              </a:rPr>
              <a:t>Anatomy</a:t>
            </a:r>
            <a:r>
              <a:rPr lang="nl-NL" dirty="0">
                <a:solidFill>
                  <a:schemeClr val="accent3">
                    <a:lumMod val="50000"/>
                  </a:schemeClr>
                </a:solidFill>
              </a:rPr>
              <a:t> – Balance in body </a:t>
            </a:r>
            <a:r>
              <a:rPr lang="nl-NL" dirty="0" err="1">
                <a:solidFill>
                  <a:schemeClr val="accent3">
                    <a:lumMod val="50000"/>
                  </a:schemeClr>
                </a:solidFill>
              </a:rPr>
              <a:t>Liquids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Hippocrates (Health)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Herodotus (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History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Pythagoras (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Mathematics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)</a:t>
            </a:r>
            <a:endParaRPr lang="nl-NL" dirty="0">
              <a:solidFill>
                <a:schemeClr val="accent3">
                  <a:lumMod val="50000"/>
                </a:schemeClr>
              </a:solidFill>
            </a:endParaRP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1187624" y="-57551"/>
            <a:ext cx="765353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Philosophy</a:t>
            </a:r>
            <a:endParaRPr lang="nl-NL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Tijdelijke aanduiding voor inhoud 2"/>
          <p:cNvSpPr txBox="1">
            <a:spLocks/>
          </p:cNvSpPr>
          <p:nvPr/>
        </p:nvSpPr>
        <p:spPr>
          <a:xfrm>
            <a:off x="0" y="1916832"/>
            <a:ext cx="288032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Introduction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magister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Lesson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plan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Question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Recap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Culture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Science</a:t>
            </a:r>
            <a:endParaRPr lang="nl-NL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b="1" i="1" dirty="0" err="1" smtClean="0">
                <a:solidFill>
                  <a:schemeClr val="bg1"/>
                </a:solidFill>
              </a:rPr>
              <a:t>Philosophy</a:t>
            </a:r>
            <a:endParaRPr kumimoji="0" lang="nl-NL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Recap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notes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Homework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Ending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2849463" y="1905819"/>
            <a:ext cx="6169893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dirty="0" smtClean="0">
                <a:solidFill>
                  <a:schemeClr val="accent3">
                    <a:lumMod val="50000"/>
                  </a:schemeClr>
                </a:solidFill>
              </a:rPr>
              <a:t>Last but </a:t>
            </a:r>
            <a:r>
              <a:rPr lang="nl-NL" sz="2000" b="1" dirty="0" err="1" smtClean="0">
                <a:solidFill>
                  <a:schemeClr val="accent3">
                    <a:lumMod val="50000"/>
                  </a:schemeClr>
                </a:solidFill>
              </a:rPr>
              <a:t>not</a:t>
            </a:r>
            <a:r>
              <a:rPr lang="nl-NL" sz="20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b="1" dirty="0" err="1" smtClean="0">
                <a:solidFill>
                  <a:schemeClr val="accent3">
                    <a:lumMod val="50000"/>
                  </a:schemeClr>
                </a:solidFill>
              </a:rPr>
              <a:t>least</a:t>
            </a:r>
            <a:r>
              <a:rPr lang="nl-NL" sz="2000" b="1" dirty="0" smtClean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nl-NL" sz="2000" b="1" dirty="0" err="1" smtClean="0">
                <a:solidFill>
                  <a:schemeClr val="accent3">
                    <a:lumMod val="50000"/>
                  </a:schemeClr>
                </a:solidFill>
              </a:rPr>
              <a:t>Philosophy</a:t>
            </a:r>
            <a:r>
              <a:rPr lang="nl-NL" sz="2000" b="1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Instead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of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studying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nature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some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scholars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asked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questions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about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what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people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do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and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think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r>
              <a:rPr lang="nl-NL" sz="2000" i="1" dirty="0" err="1" smtClean="0">
                <a:solidFill>
                  <a:schemeClr val="accent3">
                    <a:lumMod val="50000"/>
                  </a:schemeClr>
                </a:solidFill>
              </a:rPr>
              <a:t>Whats</a:t>
            </a:r>
            <a:r>
              <a:rPr lang="nl-NL" sz="2000" i="1" dirty="0" smtClean="0">
                <a:solidFill>
                  <a:schemeClr val="accent3">
                    <a:lumMod val="50000"/>
                  </a:schemeClr>
                </a:solidFill>
              </a:rPr>
              <a:t> right </a:t>
            </a:r>
            <a:r>
              <a:rPr lang="nl-NL" sz="2000" i="1" dirty="0" err="1" smtClean="0">
                <a:solidFill>
                  <a:schemeClr val="accent3">
                    <a:lumMod val="50000"/>
                  </a:schemeClr>
                </a:solidFill>
              </a:rPr>
              <a:t>and</a:t>
            </a:r>
            <a:r>
              <a:rPr lang="nl-NL" sz="2000" i="1" dirty="0" smtClean="0">
                <a:solidFill>
                  <a:schemeClr val="accent3">
                    <a:lumMod val="50000"/>
                  </a:schemeClr>
                </a:solidFill>
              </a:rPr>
              <a:t> wrong? </a:t>
            </a:r>
            <a:r>
              <a:rPr lang="nl-NL" sz="2000" i="1" dirty="0" err="1" smtClean="0">
                <a:solidFill>
                  <a:schemeClr val="accent3">
                    <a:lumMod val="50000"/>
                  </a:schemeClr>
                </a:solidFill>
              </a:rPr>
              <a:t>Whats</a:t>
            </a:r>
            <a:r>
              <a:rPr lang="nl-NL" sz="2000" i="1" dirty="0" smtClean="0">
                <a:solidFill>
                  <a:schemeClr val="accent3">
                    <a:lumMod val="50000"/>
                  </a:schemeClr>
                </a:solidFill>
              </a:rPr>
              <a:t> beauty? How do we </a:t>
            </a:r>
            <a:r>
              <a:rPr lang="nl-NL" sz="2000" i="1" dirty="0" err="1" smtClean="0">
                <a:solidFill>
                  <a:schemeClr val="accent3">
                    <a:lumMod val="50000"/>
                  </a:schemeClr>
                </a:solidFill>
              </a:rPr>
              <a:t>know</a:t>
            </a:r>
            <a:r>
              <a:rPr lang="nl-NL" sz="20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i="1" dirty="0" err="1" smtClean="0">
                <a:solidFill>
                  <a:schemeClr val="accent3">
                    <a:lumMod val="50000"/>
                  </a:schemeClr>
                </a:solidFill>
              </a:rPr>
              <a:t>what</a:t>
            </a:r>
            <a:r>
              <a:rPr lang="nl-NL" sz="2000" i="1" dirty="0" smtClean="0">
                <a:solidFill>
                  <a:schemeClr val="accent3">
                    <a:lumMod val="50000"/>
                  </a:schemeClr>
                </a:solidFill>
              </a:rPr>
              <a:t> is </a:t>
            </a:r>
            <a:r>
              <a:rPr lang="nl-NL" sz="2000" i="1" dirty="0" err="1" smtClean="0">
                <a:solidFill>
                  <a:schemeClr val="accent3">
                    <a:lumMod val="50000"/>
                  </a:schemeClr>
                </a:solidFill>
              </a:rPr>
              <a:t>true</a:t>
            </a:r>
            <a:r>
              <a:rPr lang="nl-NL" sz="2000" i="1" dirty="0" smtClean="0">
                <a:solidFill>
                  <a:schemeClr val="accent3">
                    <a:lumMod val="50000"/>
                  </a:schemeClr>
                </a:solidFill>
              </a:rPr>
              <a:t>? </a:t>
            </a:r>
            <a:r>
              <a:rPr lang="nl-NL" sz="2000" i="1" dirty="0" err="1" smtClean="0">
                <a:solidFill>
                  <a:schemeClr val="accent3">
                    <a:lumMod val="50000"/>
                  </a:schemeClr>
                </a:solidFill>
              </a:rPr>
              <a:t>What’s</a:t>
            </a:r>
            <a:r>
              <a:rPr lang="nl-NL" sz="20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i="1" dirty="0" err="1" smtClean="0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sz="2000" i="1" dirty="0" smtClean="0">
                <a:solidFill>
                  <a:schemeClr val="accent3">
                    <a:lumMod val="50000"/>
                  </a:schemeClr>
                </a:solidFill>
              </a:rPr>
              <a:t> best form of </a:t>
            </a:r>
            <a:r>
              <a:rPr lang="nl-NL" sz="2000" i="1" dirty="0" err="1" smtClean="0">
                <a:solidFill>
                  <a:schemeClr val="accent3">
                    <a:lumMod val="50000"/>
                  </a:schemeClr>
                </a:solidFill>
              </a:rPr>
              <a:t>government</a:t>
            </a:r>
            <a:r>
              <a:rPr lang="nl-NL" sz="2000" i="1" dirty="0" smtClean="0">
                <a:solidFill>
                  <a:schemeClr val="accent3">
                    <a:lumMod val="50000"/>
                  </a:schemeClr>
                </a:solidFill>
              </a:rPr>
              <a:t>?</a:t>
            </a:r>
          </a:p>
          <a:p>
            <a:endParaRPr lang="nl-NL" sz="2000" i="1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We call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those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people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b="1" i="1" dirty="0" err="1" smtClean="0">
                <a:solidFill>
                  <a:schemeClr val="accent3">
                    <a:lumMod val="50000"/>
                  </a:schemeClr>
                </a:solidFill>
              </a:rPr>
              <a:t>philosophers</a:t>
            </a:r>
            <a:r>
              <a:rPr lang="nl-NL" sz="2000" b="1" i="1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Socrates (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only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asked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questions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Plato (student of Socrates)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Aristoteles (student of Plato –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also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did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scientific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research)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000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nl-NL" sz="2000" b="1" i="1" dirty="0" smtClean="0">
                <a:solidFill>
                  <a:schemeClr val="accent3">
                    <a:lumMod val="50000"/>
                  </a:schemeClr>
                </a:solidFill>
              </a:rPr>
              <a:t>“</a:t>
            </a:r>
            <a:r>
              <a:rPr lang="nl-NL" sz="2000" b="1" i="1" dirty="0" err="1" smtClean="0">
                <a:solidFill>
                  <a:schemeClr val="accent3">
                    <a:lumMod val="50000"/>
                  </a:schemeClr>
                </a:solidFill>
              </a:rPr>
              <a:t>Uomo</a:t>
            </a:r>
            <a:r>
              <a:rPr lang="nl-NL" sz="20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b="1" i="1" dirty="0" err="1" smtClean="0">
                <a:solidFill>
                  <a:schemeClr val="accent3">
                    <a:lumMod val="50000"/>
                  </a:schemeClr>
                </a:solidFill>
              </a:rPr>
              <a:t>universale</a:t>
            </a:r>
            <a:r>
              <a:rPr lang="nl-NL" sz="2000" b="1" i="1" dirty="0" smtClean="0">
                <a:solidFill>
                  <a:schemeClr val="accent3">
                    <a:lumMod val="50000"/>
                  </a:schemeClr>
                </a:solidFill>
              </a:rPr>
              <a:t>” 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–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Someone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who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tries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to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get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best out of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himself</a:t>
            </a:r>
            <a:endParaRPr lang="nl-NL" sz="2000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" name="Actieknop: Film 1">
            <a:hlinkClick r:id="rId2" highlightClick="1"/>
          </p:cNvPr>
          <p:cNvSpPr/>
          <p:nvPr/>
        </p:nvSpPr>
        <p:spPr>
          <a:xfrm>
            <a:off x="755576" y="5517232"/>
            <a:ext cx="1042416" cy="1042416"/>
          </a:xfrm>
          <a:prstGeom prst="actionButtonMov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9248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977</TotalTime>
  <Words>473</Words>
  <Application>Microsoft Office PowerPoint</Application>
  <PresentationFormat>Diavoorstelling (4:3)</PresentationFormat>
  <Paragraphs>188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5" baseType="lpstr">
      <vt:lpstr>Arial</vt:lpstr>
      <vt:lpstr>Calibri</vt:lpstr>
      <vt:lpstr>Office-thema</vt:lpstr>
      <vt:lpstr>The age of Greeks and Romans</vt:lpstr>
      <vt:lpstr>Lesson Plan</vt:lpstr>
      <vt:lpstr>Lesson Goals</vt:lpstr>
      <vt:lpstr>Recap</vt:lpstr>
      <vt:lpstr>Culture</vt:lpstr>
      <vt:lpstr>Culture</vt:lpstr>
      <vt:lpstr>Culture</vt:lpstr>
      <vt:lpstr>Science</vt:lpstr>
      <vt:lpstr>PowerPoint-presentatie</vt:lpstr>
      <vt:lpstr>PowerPoint-presentatie</vt:lpstr>
      <vt:lpstr>Homework</vt:lpstr>
      <vt:lpstr>Ending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century of great change</dc:title>
  <dc:creator>Monique</dc:creator>
  <cp:lastModifiedBy>Paul de Haan</cp:lastModifiedBy>
  <cp:revision>104</cp:revision>
  <dcterms:created xsi:type="dcterms:W3CDTF">2016-08-23T07:40:09Z</dcterms:created>
  <dcterms:modified xsi:type="dcterms:W3CDTF">2019-08-04T18:37:17Z</dcterms:modified>
</cp:coreProperties>
</file>